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notesMasterIdLst>
    <p:notesMasterId r:id="rId21"/>
  </p:notesMasterIdLst>
  <p:sldIdLst>
    <p:sldId id="256" r:id="rId3"/>
    <p:sldId id="258" r:id="rId4"/>
    <p:sldId id="274" r:id="rId5"/>
    <p:sldId id="257" r:id="rId6"/>
    <p:sldId id="260" r:id="rId7"/>
    <p:sldId id="265" r:id="rId8"/>
    <p:sldId id="261" r:id="rId9"/>
    <p:sldId id="264" r:id="rId10"/>
    <p:sldId id="273" r:id="rId11"/>
    <p:sldId id="272" r:id="rId12"/>
    <p:sldId id="262" r:id="rId13"/>
    <p:sldId id="263" r:id="rId14"/>
    <p:sldId id="267" r:id="rId15"/>
    <p:sldId id="259" r:id="rId16"/>
    <p:sldId id="266" r:id="rId17"/>
    <p:sldId id="268" r:id="rId18"/>
    <p:sldId id="269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81" autoAdjust="0"/>
  </p:normalViewPr>
  <p:slideViewPr>
    <p:cSldViewPr snapToGrid="0">
      <p:cViewPr>
        <p:scale>
          <a:sx n="50" d="100"/>
          <a:sy n="50" d="100"/>
        </p:scale>
        <p:origin x="1518" y="13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ECD616-37C6-46D8-9E5C-B58C716FB28E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58674B-1B10-49B3-A7D1-0DA32D8E482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814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58674B-1B10-49B3-A7D1-0DA32D8E482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534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58674B-1B10-49B3-A7D1-0DA32D8E482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0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DF562-1075-FFF0-58AC-FA5387929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CB0CA4-A524-4BAB-A6A6-9D1E80864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5605-F840-7882-205C-FF0928CF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6FB5C-5926-03A3-BFCE-5B67B2818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7D3073-DB1D-11E1-B842-F410E4C50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981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EE4BC-28CF-0C17-659B-AA4503694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C685D0-9045-879D-6F10-01B03AA51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20FBA-BFA5-593F-4B9C-1569503C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04500-7081-3598-EED3-C86213EB7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255B4-2D50-36F1-568F-B8C32EB0D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23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15E897-175D-6E01-FFAE-6BDAEA42CE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B36F39-D8EC-51F9-A54F-1F6CC97C9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3F96F-AC81-C0EE-ECFA-177E25397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528BD-B7BC-1C15-D911-86EC3CC9C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70999-F5EF-00F7-C751-D9C220D8D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794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EAFB-FFC4-06E4-CD30-94F29C5F3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4D6D7-D19E-14AC-0860-BFD8121B4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11A47-C2B4-E61C-C8A2-8CF44D708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1D17A-0719-46DF-9D90-17C3499B36BC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B3190-73BA-63B7-DD56-A6782FC19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E434D-30D0-851B-D2A5-95C05F78F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3F598-3833-4CF9-AE1B-19B2E4D32F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75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223B3-BFE5-1056-EAD0-4DE9D78C6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F30B6-6E2B-1754-6E06-7A6093FFC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7C158-91AD-5896-0A7F-11EB60669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9FA6F-8BB1-4F04-5B3B-E980D4A8A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D440E-9BFB-CEA1-2257-6D136FC3F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193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CCE69-6252-767A-2076-FC57AE275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C53B6-0F99-BFAC-D785-22A696349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E5AAF-9F61-9ED2-DC31-02A65EBD9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5496E-AA83-A143-846B-5EA84652E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253BA-AA18-AF77-B852-556971474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38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8B3CD-3EFC-41CD-9293-CC9664D87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745D-B6D4-449A-9267-485E2A9E6F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A7285-FD04-1C42-C28D-CDF3D8223F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0F449C-99A6-BA50-B199-0099C15BD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1029C-F54B-72FB-7E8B-DF4515303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1B3BD-7195-1B44-68DB-1C4145C89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48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72A57-EC17-12BC-ED26-EBF09F81E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0A974-7936-4C5F-8BDB-3501731A0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1B502-DD42-FC08-78C3-ED0FA1694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15A0F1-B061-709C-4B4E-DD37D1DD88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35AE22-5196-768A-1D29-4D4B4048F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9B0C2-D765-AFB9-0C43-476E22621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E9814B-1CF2-01ED-B5A1-BB5E69E10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79D7FA-0D1E-23DD-083F-A27F299C2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877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AE40-E5F0-12E9-744F-A60F902C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2078A9-4F4D-1FBA-6C14-5F41997D2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723C3-880C-8B4C-9410-84202CF75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EB9C1F-92E6-3464-8C59-36D88F8F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914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6BC852-AF25-DE44-50A9-544F21AF6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8B70D9-449D-667A-4C5D-83B3DF124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08751A-F0C8-111F-91B7-289EA9A91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038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D96EC-6841-8968-8BA7-36FE61AC3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5BB22-F70E-368A-37B3-EDB15E689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175C2-484C-1161-45B8-EDCF8AE3D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EF4D6-829D-E386-1DF6-E70048A97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5128F-0059-1F60-0019-201649F10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9B949-9F7E-A61A-5BAD-9FE82C0DD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841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B33A6-E7CE-965D-6D44-1CF5E30B8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707096-D208-A816-E5F2-D533E02672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956295-5156-6E89-8F41-3A9DB49F9D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3D1081-0D5B-A141-FFD8-194F9EF41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F72932-6010-60DD-4C04-96868D0D2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A1235A-0032-ED03-EB2D-144C67049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561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4BDD76-7F4E-15A1-8B49-BD8E6336E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845FE-CA49-DF00-8876-F1D4BF455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2E8A2-0058-7CB1-DF19-5370B5BB10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B4293D-418F-4CE5-9E2B-4B2E5FC6707A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7BF35-82BD-BC31-AFB1-68AA18B7B6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42567-9EE1-83AD-FF31-64AE9DA910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558F75-1B86-4794-8A47-B2196803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986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757EC9-DEB3-2CE8-FD4F-A322EDB21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D7AAB-2089-8C8C-E9BA-75E915C87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370B1-CA00-AE97-C1A6-3D27D3D2E5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F1D17A-0719-46DF-9D90-17C3499B36BC}" type="datetimeFigureOut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72198-6A87-CC4C-3EBB-4F7F8ADF42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F2F3E-E45D-6902-E065-D5CF51369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03F598-3833-4CF9-AE1B-19B2E4D32F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965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.coop/repositories/harvard-lil/gov-data/description" TargetMode="External"/><Relationship Id="rId7" Type="http://schemas.openxmlformats.org/officeDocument/2006/relationships/hyperlink" Target="https://climate.weather.gc.ca/" TargetMode="External"/><Relationship Id="rId2" Type="http://schemas.openxmlformats.org/officeDocument/2006/relationships/hyperlink" Target="https://data.gov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arthdata.nasa.gov/" TargetMode="External"/><Relationship Id="rId5" Type="http://schemas.openxmlformats.org/officeDocument/2006/relationships/hyperlink" Target="https://www.dataone.org/" TargetMode="External"/><Relationship Id="rId4" Type="http://schemas.openxmlformats.org/officeDocument/2006/relationships/hyperlink" Target="https://edirepository.org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sgs.gov/data-management/metadata-creation#BP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computer with a magnifying glass and papers&#10;&#10;AI-generated content may be incorrect.">
            <a:extLst>
              <a:ext uri="{FF2B5EF4-FFF2-40B4-BE49-F238E27FC236}">
                <a16:creationId xmlns:a16="http://schemas.microsoft.com/office/drawing/2014/main" id="{2974A331-AFC0-87A9-A948-0BC42C87EA3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17875" b="345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D49D53-44D9-ED3E-622D-AE3EFF72DB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Sourcing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ACAA8C-CF1C-6ADF-1EBA-56573AC49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431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B04A9F-AD60-F49A-AB15-0CC1C3EAA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74" y="0"/>
            <a:ext cx="110510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35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52DA0-EBCC-AC82-DD6A-B27A34C7A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9F82C-C7BD-EABA-D384-871FD8E7E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Representativeness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A5197-35C5-7BA9-90D7-6E4E06161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Is the sampling or treatment assignment strategy appropriate for the research questions?</a:t>
            </a:r>
          </a:p>
          <a:p>
            <a:r>
              <a:rPr lang="en-US" dirty="0"/>
              <a:t>Do the data reflect a sample from a broader population?</a:t>
            </a:r>
          </a:p>
          <a:p>
            <a:r>
              <a:rPr lang="en-US" dirty="0"/>
              <a:t>Were certain groups or locations more likely to be sampled; i.e., was there selection bias?</a:t>
            </a:r>
          </a:p>
        </p:txBody>
      </p:sp>
      <p:pic>
        <p:nvPicPr>
          <p:cNvPr id="2050" name="Picture 2" descr="Finding and Using Health Statistics">
            <a:extLst>
              <a:ext uri="{FF2B5EF4-FFF2-40B4-BE49-F238E27FC236}">
                <a16:creationId xmlns:a16="http://schemas.microsoft.com/office/drawing/2014/main" id="{7FA0A79E-63D6-C540-5242-CD834CF26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029" y="2180033"/>
            <a:ext cx="6364971" cy="2742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984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98311A-3F14-4EE7-CDA9-5CA4838C3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0"/>
            <a:ext cx="107442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C1A33C-CDB3-65AA-BA5D-D58224E7CC59}"/>
              </a:ext>
            </a:extLst>
          </p:cNvPr>
          <p:cNvSpPr txBox="1"/>
          <p:nvPr/>
        </p:nvSpPr>
        <p:spPr>
          <a:xfrm>
            <a:off x="876300" y="412343"/>
            <a:ext cx="2438400" cy="12801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600" dirty="0"/>
              <a:t>Gold standard for experiments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7422E6-F518-3453-7D31-67EFD13880D1}"/>
              </a:ext>
            </a:extLst>
          </p:cNvPr>
          <p:cNvSpPr txBox="1"/>
          <p:nvPr/>
        </p:nvSpPr>
        <p:spPr>
          <a:xfrm>
            <a:off x="876300" y="5170170"/>
            <a:ext cx="2438400" cy="128016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600" dirty="0"/>
              <a:t>Acceptable for experiments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26B661-CCD7-1D62-1A03-584EFDE28A8F}"/>
              </a:ext>
            </a:extLst>
          </p:cNvPr>
          <p:cNvSpPr txBox="1"/>
          <p:nvPr/>
        </p:nvSpPr>
        <p:spPr>
          <a:xfrm>
            <a:off x="8782050" y="5176927"/>
            <a:ext cx="2705100" cy="12801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Poor protocol for observational studies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DA0681-FCFF-FD25-19B1-36F9FEBEF9F3}"/>
              </a:ext>
            </a:extLst>
          </p:cNvPr>
          <p:cNvSpPr txBox="1"/>
          <p:nvPr/>
        </p:nvSpPr>
        <p:spPr>
          <a:xfrm>
            <a:off x="8801100" y="412343"/>
            <a:ext cx="2705100" cy="12801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Good protocol for observational studies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38123E1-9676-37D0-6EA4-12011865EA79}"/>
              </a:ext>
            </a:extLst>
          </p:cNvPr>
          <p:cNvCxnSpPr>
            <a:cxnSpLocks/>
          </p:cNvCxnSpPr>
          <p:nvPr/>
        </p:nvCxnSpPr>
        <p:spPr>
          <a:xfrm flipV="1">
            <a:off x="8343900" y="1276350"/>
            <a:ext cx="781050" cy="89535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F3DC82C-783B-323F-0824-99369F4D0B76}"/>
              </a:ext>
            </a:extLst>
          </p:cNvPr>
          <p:cNvCxnSpPr>
            <a:cxnSpLocks/>
          </p:cNvCxnSpPr>
          <p:nvPr/>
        </p:nvCxnSpPr>
        <p:spPr>
          <a:xfrm>
            <a:off x="8201027" y="4742588"/>
            <a:ext cx="838198" cy="1110585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631BF25-96B5-596B-E995-182C12029A4A}"/>
              </a:ext>
            </a:extLst>
          </p:cNvPr>
          <p:cNvCxnSpPr>
            <a:cxnSpLocks/>
          </p:cNvCxnSpPr>
          <p:nvPr/>
        </p:nvCxnSpPr>
        <p:spPr>
          <a:xfrm flipH="1">
            <a:off x="3105150" y="4762500"/>
            <a:ext cx="647700" cy="627787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A61D113-4E33-5ED1-4662-E4AFBE064E8D}"/>
              </a:ext>
            </a:extLst>
          </p:cNvPr>
          <p:cNvCxnSpPr>
            <a:cxnSpLocks/>
          </p:cNvCxnSpPr>
          <p:nvPr/>
        </p:nvCxnSpPr>
        <p:spPr>
          <a:xfrm flipH="1" flipV="1">
            <a:off x="3105150" y="1467713"/>
            <a:ext cx="704850" cy="703987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34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108A3B-E59E-A767-8AA2-22E34FD20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37" y="194059"/>
            <a:ext cx="11142927" cy="637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56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81D81-9EED-C777-0BCB-7D72A3382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Permissions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A67E2-5017-B49C-8230-A508ABF15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For subjects, were ethical standards met (e.g., IRB for humans, IACUC for vertebrates)?</a:t>
            </a:r>
          </a:p>
          <a:p>
            <a:r>
              <a:rPr lang="en-US" dirty="0"/>
              <a:t>Are data anonymized if necessary?</a:t>
            </a:r>
          </a:p>
          <a:p>
            <a:r>
              <a:rPr lang="en-US" dirty="0"/>
              <a:t>Are there restrictions on how the data can be used, shared, or published?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F1F814-69B8-5682-413C-EA764F0CA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497" y="1825625"/>
            <a:ext cx="495430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57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C1BB29-178E-73B7-B89B-9CE4EF94E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6" y="718092"/>
            <a:ext cx="11989628" cy="542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94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4ACA1-E7A1-EC85-EE9F-F0498511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Publicly-available Environmental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5B1D1-EF44-31B6-0A8C-8928E87CB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 Government Open Data (</a:t>
            </a:r>
            <a:r>
              <a:rPr lang="en-US" dirty="0">
                <a:hlinkClick r:id="rId2"/>
              </a:rPr>
              <a:t>https://data.gov/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Archive of Data.gov (</a:t>
            </a:r>
            <a:r>
              <a:rPr lang="en-US" dirty="0">
                <a:hlinkClick r:id="rId3"/>
              </a:rPr>
              <a:t>https://source.coop/repositories/harvard-lil/gov-data/description</a:t>
            </a:r>
            <a:r>
              <a:rPr lang="en-US" dirty="0"/>
              <a:t>)</a:t>
            </a:r>
          </a:p>
          <a:p>
            <a:r>
              <a:rPr lang="en-US" dirty="0"/>
              <a:t>Environmental Data Initiative (</a:t>
            </a:r>
            <a:r>
              <a:rPr lang="en-US" dirty="0">
                <a:hlinkClick r:id="rId4"/>
              </a:rPr>
              <a:t>https://edirepository.org/</a:t>
            </a:r>
            <a:r>
              <a:rPr lang="en-US" dirty="0"/>
              <a:t>).</a:t>
            </a:r>
          </a:p>
          <a:p>
            <a:r>
              <a:rPr lang="en-US" dirty="0"/>
              <a:t>Data Observation Network for Earth (</a:t>
            </a:r>
            <a:r>
              <a:rPr lang="en-US" dirty="0">
                <a:hlinkClick r:id="rId5"/>
              </a:rPr>
              <a:t>https://www.dataone.org/</a:t>
            </a:r>
            <a:r>
              <a:rPr lang="en-US" dirty="0"/>
              <a:t>)</a:t>
            </a:r>
          </a:p>
          <a:p>
            <a:r>
              <a:rPr lang="en-US" dirty="0"/>
              <a:t>NASA Earth Science Data Systems (</a:t>
            </a:r>
            <a:r>
              <a:rPr lang="en-US" dirty="0">
                <a:hlinkClick r:id="rId6"/>
              </a:rPr>
              <a:t>https://www.earthdata.nasa.gov/</a:t>
            </a:r>
            <a:r>
              <a:rPr lang="en-US" dirty="0"/>
              <a:t>)</a:t>
            </a:r>
          </a:p>
          <a:p>
            <a:r>
              <a:rPr lang="en-US" dirty="0"/>
              <a:t>Historical climate data from Canada (</a:t>
            </a:r>
            <a:r>
              <a:rPr lang="en-US" dirty="0">
                <a:hlinkClick r:id="rId7"/>
              </a:rPr>
              <a:t>https://climate.weather.gc.ca/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199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FCBAD-12C6-0372-8DA1-D4D3A00B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Quality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881CE-D0D4-36AD-8DD5-17204908A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20400" cy="4351338"/>
          </a:xfrm>
        </p:spPr>
        <p:txBody>
          <a:bodyPr>
            <a:noAutofit/>
          </a:bodyPr>
          <a:lstStyle/>
          <a:p>
            <a:r>
              <a:rPr lang="en-US" sz="3200" b="1" dirty="0"/>
              <a:t>Metadata</a:t>
            </a:r>
            <a:r>
              <a:rPr lang="en-US" sz="3200" dirty="0"/>
              <a:t> – data about data </a:t>
            </a:r>
          </a:p>
          <a:p>
            <a:r>
              <a:rPr lang="en-US" sz="3200" dirty="0"/>
              <a:t>Good data documentation includes:</a:t>
            </a:r>
          </a:p>
          <a:p>
            <a:pPr lvl="1"/>
            <a:r>
              <a:rPr lang="en-US" sz="2800" dirty="0"/>
              <a:t>The context of why and how the data were collected</a:t>
            </a:r>
          </a:p>
          <a:p>
            <a:pPr lvl="1"/>
            <a:r>
              <a:rPr lang="en-US" sz="2800" dirty="0"/>
              <a:t>The structure of the data, including how files relate to each other</a:t>
            </a:r>
          </a:p>
          <a:p>
            <a:pPr lvl="1"/>
            <a:r>
              <a:rPr lang="en-US" sz="2800" dirty="0"/>
              <a:t>A data dictionary used to catalog and provide meaningful descriptions for individually named data objects</a:t>
            </a:r>
          </a:p>
          <a:p>
            <a:pPr lvl="1"/>
            <a:r>
              <a:rPr lang="en-US" sz="2800" dirty="0"/>
              <a:t>Quality assurance that data are complete and accurate</a:t>
            </a:r>
          </a:p>
          <a:p>
            <a:pPr lvl="1"/>
            <a:r>
              <a:rPr lang="en-US" sz="2800" dirty="0"/>
              <a:t>Information on data confidentiality, access and use conditions</a:t>
            </a:r>
          </a:p>
          <a:p>
            <a:pPr lvl="1"/>
            <a:r>
              <a:rPr lang="en-US" sz="2800" dirty="0"/>
              <a:t>Identification and tracking of different versions of datasets</a:t>
            </a:r>
          </a:p>
        </p:txBody>
      </p:sp>
    </p:spTree>
    <p:extLst>
      <p:ext uri="{BB962C8B-B14F-4D97-AF65-F5344CB8AC3E}">
        <p14:creationId xmlns:p14="http://schemas.microsoft.com/office/powerpoint/2010/main" val="419994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55B30-3B74-7209-D656-D7840F5BC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Metadata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7DA82-6BC6-12E4-1601-00688DF71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2825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Best practices for metadata creation from USGS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How can these metadata be improved?</a:t>
            </a:r>
          </a:p>
          <a:p>
            <a:r>
              <a:rPr lang="en-US" dirty="0"/>
              <a:t>Title: Avian point count surveys on Steens Mountain</a:t>
            </a:r>
          </a:p>
          <a:p>
            <a:pPr lvl="1"/>
            <a:r>
              <a:rPr lang="en-US" dirty="0"/>
              <a:t>Method: Estimated birds up to 40 ms away for 5 mins</a:t>
            </a:r>
          </a:p>
          <a:p>
            <a:pPr lvl="1"/>
            <a:r>
              <a:rPr lang="en-US" dirty="0"/>
              <a:t>Location: Arroyo near Riddle Brothers Ranch</a:t>
            </a:r>
          </a:p>
          <a:p>
            <a:pPr lvl="1"/>
            <a:r>
              <a:rPr lang="en-US" dirty="0"/>
              <a:t>Time: April 2022</a:t>
            </a:r>
          </a:p>
          <a:p>
            <a:pPr lvl="1"/>
            <a:r>
              <a:rPr lang="en-US" dirty="0"/>
              <a:t>Species: Passerines including </a:t>
            </a:r>
            <a:r>
              <a:rPr lang="en-US" i="1" dirty="0"/>
              <a:t>L. ludovicianus</a:t>
            </a:r>
          </a:p>
          <a:p>
            <a:pPr lvl="1"/>
            <a:r>
              <a:rPr lang="en-US" dirty="0"/>
              <a:t>Sampling strategy: Audio and visual detection</a:t>
            </a:r>
          </a:p>
          <a:p>
            <a:pPr lvl="1"/>
            <a:r>
              <a:rPr lang="en-US" dirty="0"/>
              <a:t>Sample size: 200</a:t>
            </a:r>
          </a:p>
        </p:txBody>
      </p:sp>
    </p:spTree>
    <p:extLst>
      <p:ext uri="{BB962C8B-B14F-4D97-AF65-F5344CB8AC3E}">
        <p14:creationId xmlns:p14="http://schemas.microsoft.com/office/powerpoint/2010/main" val="255856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E604D-DE9E-6218-875E-123492A8E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Daily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D7161-F0BC-B93F-A4CF-DBA5B532E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61180" cy="4351338"/>
          </a:xfrm>
        </p:spPr>
        <p:txBody>
          <a:bodyPr>
            <a:normAutofit lnSpcReduction="10000"/>
          </a:bodyPr>
          <a:lstStyle/>
          <a:p>
            <a:pPr>
              <a:spcAft>
                <a:spcPts val="1200"/>
              </a:spcAft>
            </a:pPr>
            <a:r>
              <a:rPr lang="en-US" dirty="0"/>
              <a:t>Describe the data life cycle (5 min)</a:t>
            </a:r>
          </a:p>
          <a:p>
            <a:pPr>
              <a:spcAft>
                <a:spcPts val="1200"/>
              </a:spcAft>
            </a:pPr>
            <a:r>
              <a:rPr lang="en-US" dirty="0"/>
              <a:t>Discuss data sourcing considerations (15 min)</a:t>
            </a:r>
          </a:p>
          <a:p>
            <a:pPr>
              <a:spcAft>
                <a:spcPts val="1200"/>
              </a:spcAft>
            </a:pPr>
            <a:r>
              <a:rPr lang="en-US" dirty="0"/>
              <a:t>Explore publicly-available environmental datasets (10 min)</a:t>
            </a:r>
          </a:p>
          <a:p>
            <a:pPr>
              <a:spcAft>
                <a:spcPts val="1200"/>
              </a:spcAft>
            </a:pPr>
            <a:r>
              <a:rPr lang="en-US" dirty="0"/>
              <a:t>Write quality metadata (10 min)</a:t>
            </a:r>
          </a:p>
          <a:p>
            <a:pPr>
              <a:spcAft>
                <a:spcPts val="1200"/>
              </a:spcAft>
            </a:pPr>
            <a:r>
              <a:rPr lang="en-US" dirty="0"/>
              <a:t>Learn Excel tips for data entry and validation (40 min)</a:t>
            </a:r>
          </a:p>
          <a:p>
            <a:pPr>
              <a:spcAft>
                <a:spcPts val="1200"/>
              </a:spcAft>
            </a:pPr>
            <a:endParaRPr lang="en-US" dirty="0"/>
          </a:p>
          <a:p>
            <a:pPr>
              <a:spcAft>
                <a:spcPts val="1200"/>
              </a:spcAft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C164FA-D819-7735-9055-8B64339274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885" b="29660"/>
          <a:stretch/>
        </p:blipFill>
        <p:spPr>
          <a:xfrm>
            <a:off x="6699380" y="2076060"/>
            <a:ext cx="5143500" cy="270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941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0D04CF-83EF-694D-F7A3-765F000DE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0" y="0"/>
            <a:ext cx="72009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070DA7-188F-9064-2CB7-3CDF6EC237E4}"/>
              </a:ext>
            </a:extLst>
          </p:cNvPr>
          <p:cNvSpPr txBox="1"/>
          <p:nvPr/>
        </p:nvSpPr>
        <p:spPr>
          <a:xfrm>
            <a:off x="5695950" y="4248150"/>
            <a:ext cx="1885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Singular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2D468D-CD89-6B8D-55B1-D6C82447FB98}"/>
              </a:ext>
            </a:extLst>
          </p:cNvPr>
          <p:cNvSpPr txBox="1"/>
          <p:nvPr/>
        </p:nvSpPr>
        <p:spPr>
          <a:xfrm>
            <a:off x="6543675" y="5962650"/>
            <a:ext cx="1885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Plural</a:t>
            </a:r>
          </a:p>
        </p:txBody>
      </p:sp>
    </p:spTree>
    <p:extLst>
      <p:ext uri="{BB962C8B-B14F-4D97-AF65-F5344CB8AC3E}">
        <p14:creationId xmlns:p14="http://schemas.microsoft.com/office/powerpoint/2010/main" val="527530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DAE48-790A-1C3A-51C4-0AB747A29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Life Cycle</a:t>
            </a:r>
          </a:p>
        </p:txBody>
      </p:sp>
      <p:pic>
        <p:nvPicPr>
          <p:cNvPr id="5" name="Content Placeholder 4" descr="A colorful arrows pointing to different directions&#10;&#10;AI-generated content may be incorrect.">
            <a:extLst>
              <a:ext uri="{FF2B5EF4-FFF2-40B4-BE49-F238E27FC236}">
                <a16:creationId xmlns:a16="http://schemas.microsoft.com/office/drawing/2014/main" id="{69EA7EEB-ADE5-6736-1CD3-6F81B2DB4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0118" y="1690688"/>
            <a:ext cx="5590592" cy="4988002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182AEA-2F34-A32B-1A1C-24F3F06A3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163" y="1920875"/>
            <a:ext cx="4568723" cy="457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D28563-D1EF-B1B7-1F0A-AFF1BAF7FD4F}"/>
              </a:ext>
            </a:extLst>
          </p:cNvPr>
          <p:cNvSpPr txBox="1"/>
          <p:nvPr/>
        </p:nvSpPr>
        <p:spPr>
          <a:xfrm>
            <a:off x="10594910" y="2375520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Week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124718-BF57-13ED-7DA1-90FF4F3D2C76}"/>
              </a:ext>
            </a:extLst>
          </p:cNvPr>
          <p:cNvSpPr txBox="1"/>
          <p:nvPr/>
        </p:nvSpPr>
        <p:spPr>
          <a:xfrm>
            <a:off x="10594910" y="3399859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2698392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E5549-4777-81BB-51FA-320B94B59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Relevance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277E1-C116-B6BB-1EE0-B51BADFD0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dirty="0"/>
              <a:t>Do the data directly address the analytical needs or purpose of </a:t>
            </a:r>
            <a:r>
              <a:rPr lang="en-US"/>
              <a:t>the study?</a:t>
            </a:r>
            <a:endParaRPr lang="en-US" dirty="0"/>
          </a:p>
          <a:p>
            <a:r>
              <a:rPr lang="en-US" dirty="0"/>
              <a:t>Are the variables sufficiently granular?</a:t>
            </a:r>
          </a:p>
          <a:p>
            <a:r>
              <a:rPr lang="en-US" dirty="0"/>
              <a:t>Are the temporal and spatial scales appropriate?</a:t>
            </a:r>
          </a:p>
          <a:p>
            <a:r>
              <a:rPr lang="en-US" dirty="0"/>
              <a:t>Do the data adequately represent the population, area, or system of interest?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D9FFC0D-9D50-2962-7139-EF5AA7A89C10}"/>
              </a:ext>
            </a:extLst>
          </p:cNvPr>
          <p:cNvGrpSpPr/>
          <p:nvPr/>
        </p:nvGrpSpPr>
        <p:grpSpPr>
          <a:xfrm>
            <a:off x="6451543" y="1027906"/>
            <a:ext cx="5273732" cy="5665024"/>
            <a:chOff x="6451543" y="1027906"/>
            <a:chExt cx="5273732" cy="566502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9ACA4D5-C54C-9B34-4503-E4A6DB8FF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50235"/>
            <a:stretch/>
          </p:blipFill>
          <p:spPr>
            <a:xfrm>
              <a:off x="6451543" y="1027906"/>
              <a:ext cx="5273732" cy="514905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48D9ED4-26DA-9C8C-51CC-0A0C17FA62BF}"/>
                </a:ext>
              </a:extLst>
            </p:cNvPr>
            <p:cNvSpPr txBox="1"/>
            <p:nvPr/>
          </p:nvSpPr>
          <p:spPr>
            <a:xfrm>
              <a:off x="6505575" y="6292820"/>
              <a:ext cx="52197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dirty="0"/>
                <a:t>Frazier 2022 </a:t>
              </a:r>
              <a:r>
                <a:rPr lang="en-US" sz="2000" i="1" dirty="0"/>
                <a:t>Landscape Ecology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3673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6CA14D-AC29-C3DC-ABC4-6A2FCCE75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94" y="819150"/>
            <a:ext cx="11652212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645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7374C-7887-BE7E-F844-8FFA38BD9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and Reliability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A9369-E86C-9BB7-7A50-42350ADBD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Are the data from a reputable organization or do they have a well-documented origin?</a:t>
            </a:r>
          </a:p>
          <a:p>
            <a:r>
              <a:rPr lang="en-US" dirty="0"/>
              <a:t>Are the measurements collected precisely and accurately?</a:t>
            </a:r>
          </a:p>
          <a:p>
            <a:r>
              <a:rPr lang="en-US" dirty="0"/>
              <a:t>Are there known sources of error?</a:t>
            </a:r>
          </a:p>
          <a:p>
            <a:r>
              <a:rPr lang="en-US" dirty="0"/>
              <a:t>Are there missing values or large gaps in space and time?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568186-8816-D9F6-2C36-AA76FC40D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445" y="1460500"/>
            <a:ext cx="4950236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80AD6D-0C97-368B-A7A3-DD2269007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831" y="0"/>
            <a:ext cx="10440338" cy="68580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8301806-2DF8-B897-69B8-29AF5C936216}"/>
              </a:ext>
            </a:extLst>
          </p:cNvPr>
          <p:cNvCxnSpPr/>
          <p:nvPr/>
        </p:nvCxnSpPr>
        <p:spPr>
          <a:xfrm flipV="1">
            <a:off x="2647950" y="647700"/>
            <a:ext cx="0" cy="230505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02699C2-69B1-A018-EDC5-15E17BF15EB3}"/>
              </a:ext>
            </a:extLst>
          </p:cNvPr>
          <p:cNvCxnSpPr/>
          <p:nvPr/>
        </p:nvCxnSpPr>
        <p:spPr>
          <a:xfrm flipV="1">
            <a:off x="7658100" y="647700"/>
            <a:ext cx="0" cy="230505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6293EA-6B5A-6862-9055-D833F74954C2}"/>
              </a:ext>
            </a:extLst>
          </p:cNvPr>
          <p:cNvCxnSpPr/>
          <p:nvPr/>
        </p:nvCxnSpPr>
        <p:spPr>
          <a:xfrm flipV="1">
            <a:off x="2647950" y="3981450"/>
            <a:ext cx="0" cy="230505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05BE44C-05DC-AACB-596B-0AA66A296658}"/>
              </a:ext>
            </a:extLst>
          </p:cNvPr>
          <p:cNvCxnSpPr/>
          <p:nvPr/>
        </p:nvCxnSpPr>
        <p:spPr>
          <a:xfrm flipV="1">
            <a:off x="7658100" y="3981450"/>
            <a:ext cx="0" cy="2305050"/>
          </a:xfrm>
          <a:prstGeom prst="line">
            <a:avLst/>
          </a:prstGeom>
          <a:ln w="571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AB3ADD5-93DD-52C5-CC10-6E8A1A5605E3}"/>
              </a:ext>
            </a:extLst>
          </p:cNvPr>
          <p:cNvSpPr txBox="1"/>
          <p:nvPr/>
        </p:nvSpPr>
        <p:spPr>
          <a:xfrm rot="16200000">
            <a:off x="590520" y="895320"/>
            <a:ext cx="3714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True population mean</a:t>
            </a:r>
          </a:p>
        </p:txBody>
      </p:sp>
    </p:spTree>
    <p:extLst>
      <p:ext uri="{BB962C8B-B14F-4D97-AF65-F5344CB8AC3E}">
        <p14:creationId xmlns:p14="http://schemas.microsoft.com/office/powerpoint/2010/main" val="1358053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D36EE8-011B-87A5-46E6-78BAED11F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782" y="0"/>
            <a:ext cx="88104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89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498</Words>
  <Application>Microsoft Office PowerPoint</Application>
  <PresentationFormat>Widescreen</PresentationFormat>
  <Paragraphs>65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Office Theme</vt:lpstr>
      <vt:lpstr>Office Theme</vt:lpstr>
      <vt:lpstr>Data Sourcing</vt:lpstr>
      <vt:lpstr>Daily Agenda</vt:lpstr>
      <vt:lpstr>PowerPoint Presentation</vt:lpstr>
      <vt:lpstr>Data Life Cycle</vt:lpstr>
      <vt:lpstr>Data Relevance</vt:lpstr>
      <vt:lpstr>PowerPoint Presentation</vt:lpstr>
      <vt:lpstr>Data Quality and Reliability</vt:lpstr>
      <vt:lpstr>PowerPoint Presentation</vt:lpstr>
      <vt:lpstr>PowerPoint Presentation</vt:lpstr>
      <vt:lpstr>PowerPoint Presentation</vt:lpstr>
      <vt:lpstr>Bias and Representativeness</vt:lpstr>
      <vt:lpstr>PowerPoint Presentation</vt:lpstr>
      <vt:lpstr>PowerPoint Presentation</vt:lpstr>
      <vt:lpstr>Ethics and Permissions</vt:lpstr>
      <vt:lpstr>PowerPoint Presentation</vt:lpstr>
      <vt:lpstr>Publicly-available Environmental Datasets</vt:lpstr>
      <vt:lpstr>Writing Quality Metadata</vt:lpstr>
      <vt:lpstr>Metadata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Meunier, Zechariah D</dc:creator>
  <cp:lastModifiedBy>Meunier, Zechariah D</cp:lastModifiedBy>
  <cp:revision>17</cp:revision>
  <dcterms:created xsi:type="dcterms:W3CDTF">2025-04-08T18:37:27Z</dcterms:created>
  <dcterms:modified xsi:type="dcterms:W3CDTF">2025-04-14T18:00:27Z</dcterms:modified>
</cp:coreProperties>
</file>

<file path=docProps/thumbnail.jpeg>
</file>